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Cinzel"/>
      <p:regular r:id="rId57"/>
      <p:bold r:id="rId58"/>
    </p:embeddedFont>
    <p:embeddedFont>
      <p:font typeface="Exo 2"/>
      <p:regular r:id="rId59"/>
      <p:bold r:id="rId60"/>
      <p:italic r:id="rId61"/>
      <p:boldItalic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xo2-boldItalic.fntdata"/><Relationship Id="rId61" Type="http://schemas.openxmlformats.org/officeDocument/2006/relationships/font" Target="fonts/Exo2-italic.fntdata"/><Relationship Id="rId20" Type="http://schemas.openxmlformats.org/officeDocument/2006/relationships/slide" Target="slides/slide16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Exo2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Nuni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Nunito-italic.fntdata"/><Relationship Id="rId10" Type="http://schemas.openxmlformats.org/officeDocument/2006/relationships/slide" Target="slides/slide6.xml"/><Relationship Id="rId54" Type="http://schemas.openxmlformats.org/officeDocument/2006/relationships/font" Target="fonts/Nunito-bold.fntdata"/><Relationship Id="rId13" Type="http://schemas.openxmlformats.org/officeDocument/2006/relationships/slide" Target="slides/slide9.xml"/><Relationship Id="rId57" Type="http://schemas.openxmlformats.org/officeDocument/2006/relationships/font" Target="fonts/Cinzel-regular.fntdata"/><Relationship Id="rId12" Type="http://schemas.openxmlformats.org/officeDocument/2006/relationships/slide" Target="slides/slide8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59" Type="http://schemas.openxmlformats.org/officeDocument/2006/relationships/font" Target="fonts/Exo2-regular.fntdata"/><Relationship Id="rId14" Type="http://schemas.openxmlformats.org/officeDocument/2006/relationships/slide" Target="slides/slide10.xml"/><Relationship Id="rId58" Type="http://schemas.openxmlformats.org/officeDocument/2006/relationships/font" Target="fonts/Cinzel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300"/>
              <a:buChar char="●"/>
              <a:defRPr/>
            </a:lvl1pPr>
            <a:lvl2pPr lvl="1" algn="ctr">
              <a:spcBef>
                <a:spcPts val="0"/>
              </a:spcBef>
              <a:buSzPts val="1100"/>
              <a:buChar char="○"/>
              <a:defRPr/>
            </a:lvl2pPr>
            <a:lvl3pPr lvl="2" algn="ctr">
              <a:spcBef>
                <a:spcPts val="0"/>
              </a:spcBef>
              <a:buSzPts val="1100"/>
              <a:buChar char="■"/>
              <a:defRPr/>
            </a:lvl3pPr>
            <a:lvl4pPr lvl="3" algn="ctr">
              <a:spcBef>
                <a:spcPts val="0"/>
              </a:spcBef>
              <a:buSzPts val="1100"/>
              <a:buChar char="●"/>
              <a:defRPr/>
            </a:lvl4pPr>
            <a:lvl5pPr lvl="4" algn="ctr">
              <a:spcBef>
                <a:spcPts val="0"/>
              </a:spcBef>
              <a:buSzPts val="1100"/>
              <a:buChar char="○"/>
              <a:defRPr/>
            </a:lvl5pPr>
            <a:lvl6pPr lvl="5" algn="ctr">
              <a:spcBef>
                <a:spcPts val="0"/>
              </a:spcBef>
              <a:buSzPts val="1100"/>
              <a:buChar char="■"/>
              <a:defRPr/>
            </a:lvl6pPr>
            <a:lvl7pPr lvl="6" algn="ctr">
              <a:spcBef>
                <a:spcPts val="0"/>
              </a:spcBef>
              <a:buSzPts val="1100"/>
              <a:buChar char="●"/>
              <a:defRPr/>
            </a:lvl7pPr>
            <a:lvl8pPr lvl="7" algn="ctr">
              <a:spcBef>
                <a:spcPts val="0"/>
              </a:spcBef>
              <a:buSzPts val="1100"/>
              <a:buChar char="○"/>
              <a:defRPr/>
            </a:lvl8pPr>
            <a:lvl9pPr lvl="8" algn="ctr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200"/>
              <a:buNone/>
              <a:defRPr sz="3200"/>
            </a:lvl1pPr>
            <a:lvl2pPr lvl="1" algn="ctr">
              <a:spcBef>
                <a:spcPts val="0"/>
              </a:spcBef>
              <a:buSzPts val="3200"/>
              <a:buNone/>
              <a:defRPr sz="3200"/>
            </a:lvl2pPr>
            <a:lvl3pPr lvl="2" algn="ctr">
              <a:spcBef>
                <a:spcPts val="0"/>
              </a:spcBef>
              <a:buSzPts val="3200"/>
              <a:buNone/>
              <a:defRPr sz="3200"/>
            </a:lvl3pPr>
            <a:lvl4pPr lvl="3" algn="ctr">
              <a:spcBef>
                <a:spcPts val="0"/>
              </a:spcBef>
              <a:buSzPts val="3200"/>
              <a:buNone/>
              <a:defRPr sz="3200"/>
            </a:lvl4pPr>
            <a:lvl5pPr lvl="4" algn="ctr">
              <a:spcBef>
                <a:spcPts val="0"/>
              </a:spcBef>
              <a:buSzPts val="3200"/>
              <a:buNone/>
              <a:defRPr sz="3200"/>
            </a:lvl5pPr>
            <a:lvl6pPr lvl="5" algn="ctr">
              <a:spcBef>
                <a:spcPts val="0"/>
              </a:spcBef>
              <a:buSzPts val="3200"/>
              <a:buNone/>
              <a:defRPr sz="3200"/>
            </a:lvl6pPr>
            <a:lvl7pPr lvl="6" algn="ctr">
              <a:spcBef>
                <a:spcPts val="0"/>
              </a:spcBef>
              <a:buSzPts val="3200"/>
              <a:buNone/>
              <a:defRPr sz="3200"/>
            </a:lvl7pPr>
            <a:lvl8pPr lvl="7" algn="ctr">
              <a:spcBef>
                <a:spcPts val="0"/>
              </a:spcBef>
              <a:buSzPts val="3200"/>
              <a:buNone/>
              <a:defRPr sz="3200"/>
            </a:lvl8pPr>
            <a:lvl9pPr lvl="8" algn="ctr">
              <a:spcBef>
                <a:spcPts val="0"/>
              </a:spcBef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269550" y="626475"/>
            <a:ext cx="5107200" cy="173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 sz="4600">
                <a:latin typeface="Exo 2"/>
                <a:ea typeface="Exo 2"/>
                <a:cs typeface="Exo 2"/>
                <a:sym typeface="Exo 2"/>
              </a:rPr>
              <a:t>MyBUSS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75" y="1968050"/>
            <a:ext cx="4767425" cy="299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274" y="1569800"/>
            <a:ext cx="3852951" cy="37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7452825" y="4377425"/>
            <a:ext cx="1614000" cy="695400"/>
          </a:xfrm>
          <a:prstGeom prst="rect">
            <a:avLst/>
          </a:prstGeom>
          <a:solidFill>
            <a:srgbClr val="9BF5C9"/>
          </a:solidFill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s-419" sz="1200">
                <a:latin typeface="Calibri"/>
                <a:ea typeface="Calibri"/>
                <a:cs typeface="Calibri"/>
                <a:sym typeface="Calibri"/>
              </a:rPr>
              <a:t>Por: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s-419" sz="12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i="1" lang="es-419" sz="1200">
                <a:latin typeface="Calibri"/>
                <a:ea typeface="Calibri"/>
                <a:cs typeface="Calibri"/>
                <a:sym typeface="Calibri"/>
              </a:rPr>
              <a:t>XimenaK. Chambi P.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s-419" sz="1200">
                <a:latin typeface="Calibri"/>
                <a:ea typeface="Calibri"/>
                <a:cs typeface="Calibri"/>
                <a:sym typeface="Calibri"/>
              </a:rPr>
              <a:t>* Alvin Chunga 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63" y="1345638"/>
            <a:ext cx="61055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idx="1" type="subTitle"/>
          </p:nvPr>
        </p:nvSpPr>
        <p:spPr>
          <a:xfrm>
            <a:off x="416650" y="800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Estructura de la aplicación con funcionalidades móviles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204600"/>
            <a:ext cx="6186675" cy="36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" type="subTitle"/>
          </p:nvPr>
        </p:nvSpPr>
        <p:spPr>
          <a:xfrm>
            <a:off x="416650" y="800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Arquitectura CLi/Ser de MyBUSS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00" y="1438275"/>
            <a:ext cx="31051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idx="1" type="subTitle"/>
          </p:nvPr>
        </p:nvSpPr>
        <p:spPr>
          <a:xfrm>
            <a:off x="416650" y="800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Arquitectura CLi/Ser con WebSocket de MyBUSS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(Ideal)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669175" y="642925"/>
            <a:ext cx="8030100" cy="2781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931375" y="551100"/>
            <a:ext cx="7505700" cy="153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Cinzel"/>
                <a:ea typeface="Cinzel"/>
                <a:cs typeface="Cinzel"/>
                <a:sym typeface="Cinzel"/>
              </a:rPr>
              <a:t>FUNCIONALIDAD Y DISEÑO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25" y="1635150"/>
            <a:ext cx="7203526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Visualizar Paraderos</a:t>
            </a:r>
          </a:p>
        </p:txBody>
      </p:sp>
      <p:sp>
        <p:nvSpPr>
          <p:cNvPr id="238" name="Shape 238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00" y="1559855"/>
            <a:ext cx="7696200" cy="69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sp>
        <p:nvSpPr>
          <p:cNvPr id="240" name="Shape 240"/>
          <p:cNvSpPr txBox="1"/>
          <p:nvPr/>
        </p:nvSpPr>
        <p:spPr>
          <a:xfrm>
            <a:off x="273775" y="2403700"/>
            <a:ext cx="3738300" cy="2494800"/>
          </a:xfrm>
          <a:prstGeom prst="rect">
            <a:avLst/>
          </a:prstGeom>
          <a:solidFill>
            <a:srgbClr val="9BF5C9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EMP.TRANSP. Y SERVICIOS AFINES LOS ESCORPIONES S.A.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Rutas(4):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 D 19A : Alto San Martin-Cercado Y Viceversa **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 D 03AA : Jerusalen-Mariano Melgar-Cercado Y Viceversa **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N&amp;C EMPRESA DE TRANSPORTES TIABAYA S.A.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Rutas(6):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 P 010 : Patasagua -Tiabaya -Cercado Y Viceversa **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 P 19B : Tiabaya -Cercado Y Viceversa **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Empresa3: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241" name="Shape 241"/>
          <p:cNvSpPr txBox="1"/>
          <p:nvPr/>
        </p:nvSpPr>
        <p:spPr>
          <a:xfrm>
            <a:off x="4210450" y="2403700"/>
            <a:ext cx="4618500" cy="2494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EMP.TRANSP. Y SERVICIOS MULTIPLES ALBORADA TRANSASIL S.A.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 C 007: Paucarpata-Cercado-Umacollo Y Viceversa **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 sz="1100"/>
              <a:t>Ruta C 66A: Nueva Alborada-Cercado-T.Terrestre-Semi Rural Pachacutec Y Viceversa **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EMP.TRANSP. LOS ANGELES BLANCOS S.R.L.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 C 021: Kennedy-Miraflores-Cercado y Viceversa **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Empresa5: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EMP.TRANSP. COTASPA S.A. (COTASPA S.A.)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 A 018: 4 de Octubre -Cercado y Viceversa **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100"/>
              <a:t>Ruta A 028: Ciudad mi Trabajo -Cercado -Alto Libertad y Viceversa **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92300" y="1447100"/>
            <a:ext cx="2451600" cy="13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Visualizar Paraderos</a:t>
            </a:r>
          </a:p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850" y="813500"/>
            <a:ext cx="6219825" cy="41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2034650" y="618150"/>
            <a:ext cx="5009400" cy="1119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Visualizar Paraderos</a:t>
            </a:r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75" y="1551225"/>
            <a:ext cx="7345899" cy="3359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Visualizar Rutas</a:t>
            </a:r>
          </a:p>
        </p:txBody>
      </p:sp>
      <p:sp>
        <p:nvSpPr>
          <p:cNvPr id="266" name="Shape 266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25" y="1447105"/>
            <a:ext cx="5537298" cy="33915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Visualizar Rutas</a:t>
            </a:r>
          </a:p>
        </p:txBody>
      </p:sp>
      <p:sp>
        <p:nvSpPr>
          <p:cNvPr id="274" name="Shape 274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651" y="1581550"/>
            <a:ext cx="6402024" cy="333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Información de Buses</a:t>
            </a:r>
          </a:p>
        </p:txBody>
      </p:sp>
      <p:sp>
        <p:nvSpPr>
          <p:cNvPr id="282" name="Shape 28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10400" y="431975"/>
            <a:ext cx="3901500" cy="814500"/>
          </a:xfrm>
          <a:prstGeom prst="rect">
            <a:avLst/>
          </a:prstGeom>
          <a:solidFill>
            <a:srgbClr val="FFF2CC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 sz="2600"/>
              <a:t>Descripción</a:t>
            </a:r>
            <a:r>
              <a:rPr lang="es-419" sz="2600"/>
              <a:t> del problema</a:t>
            </a:r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4860700" y="425525"/>
            <a:ext cx="3857700" cy="522600"/>
          </a:xfrm>
          <a:prstGeom prst="rect">
            <a:avLst/>
          </a:prstGeom>
          <a:solidFill>
            <a:srgbClr val="9BF5C9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>
                <a:solidFill>
                  <a:srgbClr val="000000"/>
                </a:solidFill>
              </a:rPr>
              <a:t>Objetivos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88" y="2100850"/>
            <a:ext cx="43719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54275" y="1285875"/>
            <a:ext cx="3857700" cy="194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Salir de casa y esperar demasiado tiempo el transporte público.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El bus de una ruta X que tomamos pase por una avenida congestionada.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No se alcance a tomar el bus preciso para llegar a tiempo a nuestro centro de labores  ya que se desconoce la hora a la que pasa por el paradero que se concurre.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Ir a un distrito y no conocer las rutas del transporte público próximas a nuestra ubicación.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860650" y="1023450"/>
            <a:ext cx="3857700" cy="201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100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Brindar al ciudadano un sistema de recomendación que le facilite el uso del transporte público colectivo en centros urbanos.</a:t>
            </a: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100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1. investigar los sistemas de transporte públicos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2. investigar los sistemas de recomendación y sus técnicas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3. investigar los sistemas de geolocalización</a:t>
            </a: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buSzPts val="1100"/>
              <a:buFont typeface="Times New Roman"/>
              <a:buChar char="➔"/>
            </a:pPr>
            <a:r>
              <a:rPr lang="es-419" sz="1100">
                <a:latin typeface="Times New Roman"/>
                <a:ea typeface="Times New Roman"/>
                <a:cs typeface="Times New Roman"/>
                <a:sym typeface="Times New Roman"/>
              </a:rPr>
              <a:t>4. Investigar algoritmos de ruta más corta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Compartir</a:t>
            </a:r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25" y="1596687"/>
            <a:ext cx="7432794" cy="1666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Enviar Destino</a:t>
            </a:r>
          </a:p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88" y="1605700"/>
            <a:ext cx="7815075" cy="268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Notificación de estado</a:t>
            </a:r>
          </a:p>
        </p:txBody>
      </p:sp>
      <p:sp>
        <p:nvSpPr>
          <p:cNvPr id="308" name="Shape 30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75" y="1387925"/>
            <a:ext cx="7380100" cy="345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Función Distancia</a:t>
            </a:r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63" y="1621201"/>
            <a:ext cx="7943326" cy="318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ctrTitle"/>
          </p:nvPr>
        </p:nvSpPr>
        <p:spPr>
          <a:xfrm>
            <a:off x="1959425" y="813500"/>
            <a:ext cx="58569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Función PostData </a:t>
            </a:r>
            <a:r>
              <a:rPr lang="es-419" sz="1600"/>
              <a:t>(subir a MongoDB)</a:t>
            </a:r>
          </a:p>
        </p:txBody>
      </p:sp>
      <p:sp>
        <p:nvSpPr>
          <p:cNvPr id="326" name="Shape 32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9346" l="0" r="0" t="0"/>
          <a:stretch/>
        </p:blipFill>
        <p:spPr>
          <a:xfrm>
            <a:off x="1328075" y="1398200"/>
            <a:ext cx="6114975" cy="339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ctrTitle"/>
          </p:nvPr>
        </p:nvSpPr>
        <p:spPr>
          <a:xfrm>
            <a:off x="1959425" y="813500"/>
            <a:ext cx="66132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Función GetData </a:t>
            </a:r>
            <a:r>
              <a:rPr lang="es-419" sz="1600"/>
              <a:t>(Obtener data de MongoDB)</a:t>
            </a:r>
          </a:p>
        </p:txBody>
      </p:sp>
      <p:sp>
        <p:nvSpPr>
          <p:cNvPr id="335" name="Shape 3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50" y="1494550"/>
            <a:ext cx="4944450" cy="339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ctrTitle"/>
          </p:nvPr>
        </p:nvSpPr>
        <p:spPr>
          <a:xfrm>
            <a:off x="1959425" y="813500"/>
            <a:ext cx="67881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Función OnPostExecute </a:t>
            </a:r>
            <a:r>
              <a:rPr lang="es-419" sz="1600"/>
              <a:t>(Procesa</a:t>
            </a:r>
            <a:r>
              <a:rPr lang="es-419" sz="1600"/>
              <a:t> data de MongoDB)</a:t>
            </a:r>
          </a:p>
        </p:txBody>
      </p:sp>
      <p:sp>
        <p:nvSpPr>
          <p:cNvPr id="344" name="Shape 34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300" y="1224650"/>
            <a:ext cx="6496424" cy="3716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1550"/>
            <a:ext cx="5784200" cy="4483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sp>
        <p:nvSpPr>
          <p:cNvPr id="353" name="Shape 353"/>
          <p:cNvSpPr txBox="1"/>
          <p:nvPr>
            <p:ph type="ctrTitle"/>
          </p:nvPr>
        </p:nvSpPr>
        <p:spPr>
          <a:xfrm>
            <a:off x="5936600" y="1140050"/>
            <a:ext cx="2904300" cy="133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Función OnLocationChanged</a:t>
            </a:r>
          </a:p>
        </p:txBody>
      </p:sp>
      <p:sp>
        <p:nvSpPr>
          <p:cNvPr id="354" name="Shape 354"/>
          <p:cNvSpPr txBox="1"/>
          <p:nvPr>
            <p:ph idx="1" type="subTitle"/>
          </p:nvPr>
        </p:nvSpPr>
        <p:spPr>
          <a:xfrm>
            <a:off x="5936600" y="3184078"/>
            <a:ext cx="2344200" cy="14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s-419" sz="12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función para obtener la ubicación actual del movimiento del gps del usuario aquí actualiza las posiciones</a:t>
            </a:r>
          </a:p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ctrTitle"/>
          </p:nvPr>
        </p:nvSpPr>
        <p:spPr>
          <a:xfrm>
            <a:off x="1959425" y="813500"/>
            <a:ext cx="67881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Función para Switch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600"/>
              <a:t>(P</a:t>
            </a:r>
            <a:r>
              <a:rPr lang="es-419" sz="1600"/>
              <a:t>ermite mandar o detener las ubicaciones</a:t>
            </a:r>
            <a:r>
              <a:rPr lang="es-419" sz="1600"/>
              <a:t>)</a:t>
            </a:r>
          </a:p>
        </p:txBody>
      </p:sp>
      <p:sp>
        <p:nvSpPr>
          <p:cNvPr id="362" name="Shape 36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99500"/>
            <a:ext cx="7335425" cy="332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x="1702825" y="956400"/>
            <a:ext cx="7044900" cy="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Botón (UBI)</a:t>
            </a:r>
            <a:r>
              <a:rPr lang="es-419" sz="1600"/>
              <a:t>( para la ubicación en tiempo real del bus)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25" y="1901100"/>
            <a:ext cx="7961050" cy="263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subTitle"/>
          </p:nvPr>
        </p:nvSpPr>
        <p:spPr>
          <a:xfrm>
            <a:off x="217450" y="432925"/>
            <a:ext cx="8520600" cy="5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>
                <a:latin typeface="Exo 2"/>
                <a:ea typeface="Exo 2"/>
                <a:cs typeface="Exo 2"/>
                <a:sym typeface="Exo 2"/>
              </a:rPr>
              <a:t>REALIDAD, NECESIDAD, </a:t>
            </a:r>
            <a:r>
              <a:rPr lang="es-419">
                <a:latin typeface="Exo 2"/>
                <a:ea typeface="Exo 2"/>
                <a:cs typeface="Exo 2"/>
                <a:sym typeface="Exo 2"/>
              </a:rPr>
              <a:t>IDEA, MEJORA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00" y="944725"/>
            <a:ext cx="8218700" cy="41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7216650" y="2860425"/>
            <a:ext cx="774300" cy="511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 sz="900">
                <a:latin typeface="Comfortaa"/>
                <a:ea typeface="Comfortaa"/>
                <a:cs typeface="Comfortaa"/>
                <a:sym typeface="Comfortaa"/>
              </a:rPr>
              <a:t>Tu bus </a:t>
            </a:r>
            <a:r>
              <a:rPr lang="es-419" sz="900">
                <a:latin typeface="Comfortaa"/>
                <a:ea typeface="Comfortaa"/>
                <a:cs typeface="Comfortaa"/>
                <a:sym typeface="Comfortaa"/>
              </a:rPr>
              <a:t>está</a:t>
            </a:r>
            <a:r>
              <a:rPr lang="es-419" sz="900">
                <a:latin typeface="Comfortaa"/>
                <a:ea typeface="Comfortaa"/>
                <a:cs typeface="Comfortaa"/>
                <a:sym typeface="Comfortaa"/>
              </a:rPr>
              <a:t> cerca!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461200" y="2965375"/>
            <a:ext cx="511800" cy="2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2060025" y="3214675"/>
            <a:ext cx="840000" cy="10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 sz="600">
                <a:solidFill>
                  <a:srgbClr val="FFFFFF"/>
                </a:solidFill>
              </a:rPr>
              <a:t>BUSS </a:t>
            </a:r>
            <a:r>
              <a:rPr lang="es-419" sz="600">
                <a:solidFill>
                  <a:srgbClr val="FFFFFF"/>
                </a:solidFill>
              </a:rPr>
              <a:t>PUBLICO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6823050" y="4762975"/>
            <a:ext cx="1167900" cy="1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1600">
                <a:solidFill>
                  <a:srgbClr val="FC7B9E"/>
                </a:solidFill>
              </a:rPr>
              <a:t>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23050" y="4762975"/>
            <a:ext cx="1347900" cy="1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s-419">
                <a:solidFill>
                  <a:srgbClr val="FC7B9E"/>
                </a:solidFill>
              </a:rPr>
              <a:t>MyBUSS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ctrTitle"/>
          </p:nvPr>
        </p:nvSpPr>
        <p:spPr>
          <a:xfrm>
            <a:off x="1702825" y="956400"/>
            <a:ext cx="7044900" cy="571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Botón (UBI)para Dibujar ruta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600"/>
              <a:t>(de un punto a otro)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701" y="1614501"/>
            <a:ext cx="4585276" cy="20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ctrTitle"/>
          </p:nvPr>
        </p:nvSpPr>
        <p:spPr>
          <a:xfrm>
            <a:off x="1702825" y="956400"/>
            <a:ext cx="7044900" cy="571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Para activar la función reportar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25" y="1656175"/>
            <a:ext cx="6042850" cy="216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ctrTitle"/>
          </p:nvPr>
        </p:nvSpPr>
        <p:spPr>
          <a:xfrm>
            <a:off x="1702825" y="956400"/>
            <a:ext cx="7044900" cy="571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F</a:t>
            </a:r>
            <a:r>
              <a:rPr lang="es-419"/>
              <a:t>unción Reportar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1" y="1600200"/>
            <a:ext cx="6957850" cy="216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ctrTitle"/>
          </p:nvPr>
        </p:nvSpPr>
        <p:spPr>
          <a:xfrm>
            <a:off x="1702825" y="956400"/>
            <a:ext cx="7044900" cy="571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Comunicación de Hilos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0" y="1223100"/>
            <a:ext cx="8172450" cy="92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300" y="1994625"/>
            <a:ext cx="4210724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25" y="2688200"/>
            <a:ext cx="7457676" cy="2353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1632850" y="1597875"/>
            <a:ext cx="2927400" cy="2267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Clases y Estructura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456850" y="1026000"/>
            <a:ext cx="46248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645" y="291200"/>
            <a:ext cx="3676980" cy="4618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ctrTitle"/>
          </p:nvPr>
        </p:nvSpPr>
        <p:spPr>
          <a:xfrm>
            <a:off x="1891350" y="737300"/>
            <a:ext cx="6716100" cy="44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Common </a:t>
            </a:r>
            <a:r>
              <a:rPr lang="es-419"/>
              <a:t>Consultando</a:t>
            </a:r>
            <a:r>
              <a:rPr lang="es-419"/>
              <a:t> mLab</a:t>
            </a:r>
          </a:p>
        </p:txBody>
      </p:sp>
      <p:sp>
        <p:nvSpPr>
          <p:cNvPr id="426" name="Shape 42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83400"/>
            <a:ext cx="7523475" cy="3737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ctrTitle"/>
          </p:nvPr>
        </p:nvSpPr>
        <p:spPr>
          <a:xfrm>
            <a:off x="1891350" y="737305"/>
            <a:ext cx="5361300" cy="44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Consultando mLab</a:t>
            </a:r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 b="-25129" l="0" r="0" t="25130"/>
          <a:stretch/>
        </p:blipFill>
        <p:spPr>
          <a:xfrm>
            <a:off x="170575" y="1718875"/>
            <a:ext cx="8829101" cy="21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75" y="3279950"/>
            <a:ext cx="8864575" cy="1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ctrTitle"/>
          </p:nvPr>
        </p:nvSpPr>
        <p:spPr>
          <a:xfrm>
            <a:off x="1891350" y="737305"/>
            <a:ext cx="5361300" cy="44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Consultando mLab</a:t>
            </a:r>
          </a:p>
        </p:txBody>
      </p:sp>
      <p:sp>
        <p:nvSpPr>
          <p:cNvPr id="445" name="Shape 44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>
            <p:ph idx="1" type="subTitle"/>
          </p:nvPr>
        </p:nvSpPr>
        <p:spPr>
          <a:xfrm>
            <a:off x="390425" y="2912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25" y="1335800"/>
            <a:ext cx="6796774" cy="36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524850" y="577325"/>
            <a:ext cx="8135100" cy="4224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2354300" y="289100"/>
            <a:ext cx="4114500" cy="53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s-419" sz="2200"/>
              <a:t>Probando!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ctrTitle"/>
          </p:nvPr>
        </p:nvSpPr>
        <p:spPr>
          <a:xfrm>
            <a:off x="2081750" y="813505"/>
            <a:ext cx="5361300" cy="63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Reportar</a:t>
            </a:r>
          </a:p>
        </p:txBody>
      </p:sp>
      <p:sp>
        <p:nvSpPr>
          <p:cNvPr id="461" name="Shape 46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>
            <p:ph idx="1" type="subTitle"/>
          </p:nvPr>
        </p:nvSpPr>
        <p:spPr>
          <a:xfrm>
            <a:off x="390425" y="367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Funcionalidad y Diseño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50" y="3331505"/>
            <a:ext cx="68865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475" y="1025100"/>
            <a:ext cx="1342225" cy="23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100" y="929225"/>
            <a:ext cx="1450025" cy="25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1891353" y="26648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Ámbitos</a:t>
            </a:r>
            <a:r>
              <a:rPr lang="es-419"/>
              <a:t> de una Ciudad inteligente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669175" y="2060025"/>
            <a:ext cx="2120700" cy="139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Según [1-3] se cuenta con 7 ámbitos que conforman una ciudad inteligente: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75" y="1608850"/>
            <a:ext cx="57340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819150" y="845600"/>
            <a:ext cx="20070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819150" y="1990725"/>
            <a:ext cx="1096500" cy="68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Drive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723" y="0"/>
            <a:ext cx="6176974" cy="37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300" y="3694125"/>
            <a:ext cx="6289701" cy="13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185738"/>
            <a:ext cx="6115050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>
            <p:ph type="title"/>
          </p:nvPr>
        </p:nvSpPr>
        <p:spPr>
          <a:xfrm>
            <a:off x="819150" y="845600"/>
            <a:ext cx="20070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819150" y="1990725"/>
            <a:ext cx="1096500" cy="68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Drive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00" y="1561425"/>
            <a:ext cx="7575974" cy="33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>
            <p:ph type="title"/>
          </p:nvPr>
        </p:nvSpPr>
        <p:spPr>
          <a:xfrm>
            <a:off x="819150" y="845600"/>
            <a:ext cx="6987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703025" y="1062825"/>
            <a:ext cx="3817800" cy="2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GitLab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13" y="1763800"/>
            <a:ext cx="8594375" cy="29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type="title"/>
          </p:nvPr>
        </p:nvSpPr>
        <p:spPr>
          <a:xfrm>
            <a:off x="819150" y="845600"/>
            <a:ext cx="6987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4703025" y="1062825"/>
            <a:ext cx="3817800" cy="2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GitLab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35602"/>
            <a:ext cx="7400349" cy="41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type="title"/>
          </p:nvPr>
        </p:nvSpPr>
        <p:spPr>
          <a:xfrm>
            <a:off x="611338" y="333875"/>
            <a:ext cx="6987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4495213" y="551100"/>
            <a:ext cx="3817800" cy="2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Github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25" y="581047"/>
            <a:ext cx="7380125" cy="44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>
            <p:ph type="title"/>
          </p:nvPr>
        </p:nvSpPr>
        <p:spPr>
          <a:xfrm>
            <a:off x="819150" y="192075"/>
            <a:ext cx="6987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Manejo de Versiones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4703025" y="409300"/>
            <a:ext cx="3817800" cy="2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Github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Conclusiones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819150" y="1574550"/>
            <a:ext cx="7505700" cy="286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La i</a:t>
            </a:r>
            <a:r>
              <a:rPr lang="es-419"/>
              <a:t>nformación</a:t>
            </a:r>
            <a:r>
              <a:rPr lang="es-419"/>
              <a:t> que </a:t>
            </a:r>
            <a:r>
              <a:rPr lang="es-419"/>
              <a:t>proporciona</a:t>
            </a:r>
            <a:r>
              <a:rPr lang="es-419"/>
              <a:t> el API de Google Maps  es buena al momento de hacer </a:t>
            </a:r>
            <a:r>
              <a:rPr lang="es-419"/>
              <a:t>consultas</a:t>
            </a:r>
            <a:r>
              <a:rPr lang="es-419"/>
              <a:t> de información, la desventaja es que son limitadas a menos que se cuente con  una membresía. Lo cual no bastó para lo necesario para este proyecto.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/>
              <a:t>Los gestores de bases de datos con su servicio libre  como mLab  da 0.5GB de soporte para desarrollar y hacer pruebas de carga y consulta.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419"/>
              <a:t>Es de necesaria importancia conocer  las herramientas de ingeniería de software que convienen para el proyecto ya que existen openStreetMap que pueda dar mejor soporte de consultas u otras como Waze que sean de crowdsourcing que permitan acceder y aportar con la mejora del procesamiento de la información.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Referencias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819150" y="1495825"/>
            <a:ext cx="7505700" cy="328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[1] SMART CITIES DOCUMENTO DE VISIÓN A 2030, Grupo Interplataformas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de Ciudades Inteligentes (GICI)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[2] Libro Blanco Andalucía Smart para las Ciudades y Municipios de Andalucía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[3] III Congreso de Ciudades Inteligentes, Madrid 26 y 27 de Abril 2017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[4] Curso de programación Android Ver2, por Salvador Gomez Oliver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[5] Arquitectura para la implementación de sistemas móviles basados en servicios de geolocalización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[5] Arquitectura para la implementación de sistemas móviles basados en servicios de geolocalización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[6] Dispositivos Moviles y Apps Sociosanitarias (2012) presentado en el sitio: http://www.easp.es/ideo/wp-content/uploads/2012/05/Disp_mov_apps_sociosan.pdf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[7] DISEÑO DE UN SISTEMA DE RECOMENDACIÓN EN REPOSITORIOS DE OBJETOS DE APRENDIZAJE BASADO EN LA PERCEPCIÓN DEL USUARIO: CASO RODAS, 2011, Manuel Fernando Caro Piñeres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[8] Analisis_y_solucion_al_congestionamiento_vehicular_usando_app_movil_con_GPS, presentado por Patricio D. Mendoza Solorzáno&amp;Christian A. Villacis Vargas (2014)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[9] Traffic Congestion Detection System through Connected Vehicles and Big Data realizado por Néstor Cárdenas-Benítez, Raúl Aquino-Santos, Pedro Magaña-Espinoza, José Aguilar-Velazco, Arthur Edwards-Block, y Aldo Medina Cass (2016)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[10] A Real-time congestion Pricing System Based on GPS Technique realizado por Lingfeng Fu, Mingwei Liu y Chengyi Jia (2007)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ctrTitle"/>
          </p:nvPr>
        </p:nvSpPr>
        <p:spPr>
          <a:xfrm>
            <a:off x="429800" y="770825"/>
            <a:ext cx="5107200" cy="173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5800">
                <a:latin typeface="Exo 2"/>
                <a:ea typeface="Exo 2"/>
                <a:cs typeface="Exo 2"/>
                <a:sym typeface="Exo 2"/>
              </a:rPr>
              <a:t>GRACIAS!</a:t>
            </a:r>
          </a:p>
        </p:txBody>
      </p:sp>
      <p:sp>
        <p:nvSpPr>
          <p:cNvPr id="541" name="Shape 54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75" y="1968050"/>
            <a:ext cx="4767425" cy="299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275" y="829117"/>
            <a:ext cx="5069726" cy="499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69175" y="1259625"/>
            <a:ext cx="8030100" cy="2164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931375" y="11342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Cinzel"/>
                <a:ea typeface="Cinzel"/>
                <a:cs typeface="Cinzel"/>
                <a:sym typeface="Cinzel"/>
              </a:rPr>
              <a:t>RUTAS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25" y="1635150"/>
            <a:ext cx="7203526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RUTAS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16700" y="393625"/>
            <a:ext cx="8030100" cy="2164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878900" y="2682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Cinzel"/>
                <a:ea typeface="Cinzel"/>
                <a:cs typeface="Cinzel"/>
                <a:sym typeface="Cinzel"/>
              </a:rPr>
              <a:t>RUTAS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1002450"/>
            <a:ext cx="8489401" cy="40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404813"/>
            <a:ext cx="841057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669175" y="1233400"/>
            <a:ext cx="8030100" cy="2191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669175" y="1134275"/>
            <a:ext cx="7767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Cinzel"/>
                <a:ea typeface="Cinzel"/>
                <a:cs typeface="Cinzel"/>
                <a:sym typeface="Cinzel"/>
              </a:rPr>
              <a:t>ESTRUCTURA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25" y="1635150"/>
            <a:ext cx="7203526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subTitle"/>
          </p:nvPr>
        </p:nvSpPr>
        <p:spPr>
          <a:xfrm>
            <a:off x="416650" y="800400"/>
            <a:ext cx="8520600" cy="44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Exo 2"/>
                <a:ea typeface="Exo 2"/>
                <a:cs typeface="Exo 2"/>
                <a:sym typeface="Exo 2"/>
              </a:rPr>
              <a:t>Estructura de la aplicación con funcionalidades móviles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00" y="1595425"/>
            <a:ext cx="63246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26" y="4172399"/>
            <a:ext cx="972975" cy="9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